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9" r:id="rId12"/>
    <p:sldId id="274" r:id="rId13"/>
    <p:sldId id="275" r:id="rId14"/>
    <p:sldId id="266" r:id="rId15"/>
    <p:sldId id="267" r:id="rId16"/>
    <p:sldId id="268" r:id="rId17"/>
    <p:sldId id="269" r:id="rId18"/>
    <p:sldId id="272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17447-1F19-4ABC-878C-D4E45113DD47}" v="29" dt="2021-02-02T06:37:0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Quy Lê" userId="c648a43e3452e6e1" providerId="LiveId" clId="{65817447-1F19-4ABC-878C-D4E45113DD47}"/>
    <pc:docChg chg="modSld">
      <pc:chgData name="Phuong Quy Lê" userId="c648a43e3452e6e1" providerId="LiveId" clId="{65817447-1F19-4ABC-878C-D4E45113DD47}" dt="2021-02-02T06:37:09.919" v="28" actId="478"/>
      <pc:docMkLst>
        <pc:docMk/>
      </pc:docMkLst>
      <pc:sldChg chg="modSp">
        <pc:chgData name="Phuong Quy Lê" userId="c648a43e3452e6e1" providerId="LiveId" clId="{65817447-1F19-4ABC-878C-D4E45113DD47}" dt="2021-02-02T05:13:45.643" v="4" actId="27636"/>
        <pc:sldMkLst>
          <pc:docMk/>
          <pc:sldMk cId="2372132877" sldId="259"/>
        </pc:sldMkLst>
        <pc:picChg chg="mod">
          <ac:chgData name="Phuong Quy Lê" userId="c648a43e3452e6e1" providerId="LiveId" clId="{65817447-1F19-4ABC-878C-D4E45113DD47}" dt="2021-02-02T05:13:45.643" v="4" actId="27636"/>
          <ac:picMkLst>
            <pc:docMk/>
            <pc:sldMk cId="2372132877" sldId="259"/>
            <ac:picMk id="3075" creationId="{00000000-0000-0000-0000-000000000000}"/>
          </ac:picMkLst>
        </pc:picChg>
      </pc:sldChg>
      <pc:sldChg chg="modSp">
        <pc:chgData name="Phuong Quy Lê" userId="c648a43e3452e6e1" providerId="LiveId" clId="{65817447-1F19-4ABC-878C-D4E45113DD47}" dt="2021-02-02T05:15:39.150" v="8" actId="14100"/>
        <pc:sldMkLst>
          <pc:docMk/>
          <pc:sldMk cId="1353286896" sldId="260"/>
        </pc:sldMkLst>
        <pc:picChg chg="mod">
          <ac:chgData name="Phuong Quy Lê" userId="c648a43e3452e6e1" providerId="LiveId" clId="{65817447-1F19-4ABC-878C-D4E45113DD47}" dt="2021-02-02T05:15:39.150" v="8" actId="14100"/>
          <ac:picMkLst>
            <pc:docMk/>
            <pc:sldMk cId="1353286896" sldId="260"/>
            <ac:picMk id="4098" creationId="{00000000-0000-0000-0000-000000000000}"/>
          </ac:picMkLst>
        </pc:picChg>
      </pc:sldChg>
      <pc:sldChg chg="delSp">
        <pc:chgData name="Phuong Quy Lê" userId="c648a43e3452e6e1" providerId="LiveId" clId="{65817447-1F19-4ABC-878C-D4E45113DD47}" dt="2021-02-02T05:19:37.440" v="9" actId="478"/>
        <pc:sldMkLst>
          <pc:docMk/>
          <pc:sldMk cId="3920504889" sldId="264"/>
        </pc:sldMkLst>
        <pc:picChg chg="del">
          <ac:chgData name="Phuong Quy Lê" userId="c648a43e3452e6e1" providerId="LiveId" clId="{65817447-1F19-4ABC-878C-D4E45113DD47}" dt="2021-02-02T05:19:37.440" v="9" actId="478"/>
          <ac:picMkLst>
            <pc:docMk/>
            <pc:sldMk cId="3920504889" sldId="264"/>
            <ac:picMk id="1027" creationId="{00000000-0000-0000-0000-000000000000}"/>
          </ac:picMkLst>
        </pc:picChg>
      </pc:sldChg>
      <pc:sldChg chg="addSp delSp">
        <pc:chgData name="Phuong Quy Lê" userId="c648a43e3452e6e1" providerId="LiveId" clId="{65817447-1F19-4ABC-878C-D4E45113DD47}" dt="2021-02-02T05:26:09.570" v="12" actId="478"/>
        <pc:sldMkLst>
          <pc:docMk/>
          <pc:sldMk cId="1654376435" sldId="265"/>
        </pc:sldMkLst>
        <pc:picChg chg="add del">
          <ac:chgData name="Phuong Quy Lê" userId="c648a43e3452e6e1" providerId="LiveId" clId="{65817447-1F19-4ABC-878C-D4E45113DD47}" dt="2021-02-02T05:26:09.570" v="12" actId="478"/>
          <ac:picMkLst>
            <pc:docMk/>
            <pc:sldMk cId="1654376435" sldId="265"/>
            <ac:picMk id="2050" creationId="{00000000-0000-0000-0000-000000000000}"/>
          </ac:picMkLst>
        </pc:picChg>
      </pc:sldChg>
      <pc:sldChg chg="delSp">
        <pc:chgData name="Phuong Quy Lê" userId="c648a43e3452e6e1" providerId="LiveId" clId="{65817447-1F19-4ABC-878C-D4E45113DD47}" dt="2021-02-02T06:03:29.483" v="15" actId="478"/>
        <pc:sldMkLst>
          <pc:docMk/>
          <pc:sldMk cId="2416345455" sldId="266"/>
        </pc:sldMkLst>
        <pc:picChg chg="del">
          <ac:chgData name="Phuong Quy Lê" userId="c648a43e3452e6e1" providerId="LiveId" clId="{65817447-1F19-4ABC-878C-D4E45113DD47}" dt="2021-02-02T06:03:29.483" v="15" actId="478"/>
          <ac:picMkLst>
            <pc:docMk/>
            <pc:sldMk cId="2416345455" sldId="266"/>
            <ac:picMk id="10" creationId="{00000000-0000-0000-0000-000000000000}"/>
          </ac:picMkLst>
        </pc:picChg>
      </pc:sldChg>
      <pc:sldChg chg="delSp">
        <pc:chgData name="Phuong Quy Lê" userId="c648a43e3452e6e1" providerId="LiveId" clId="{65817447-1F19-4ABC-878C-D4E45113DD47}" dt="2021-02-02T06:07:32.719" v="17" actId="478"/>
        <pc:sldMkLst>
          <pc:docMk/>
          <pc:sldMk cId="1927703329" sldId="267"/>
        </pc:sldMkLst>
        <pc:picChg chg="del">
          <ac:chgData name="Phuong Quy Lê" userId="c648a43e3452e6e1" providerId="LiveId" clId="{65817447-1F19-4ABC-878C-D4E45113DD47}" dt="2021-02-02T06:07:32.719" v="17" actId="478"/>
          <ac:picMkLst>
            <pc:docMk/>
            <pc:sldMk cId="1927703329" sldId="267"/>
            <ac:picMk id="8" creationId="{00000000-0000-0000-0000-000000000000}"/>
          </ac:picMkLst>
        </pc:picChg>
        <pc:picChg chg="del">
          <ac:chgData name="Phuong Quy Lê" userId="c648a43e3452e6e1" providerId="LiveId" clId="{65817447-1F19-4ABC-878C-D4E45113DD47}" dt="2021-02-02T06:06:30.435" v="16" actId="478"/>
          <ac:picMkLst>
            <pc:docMk/>
            <pc:sldMk cId="1927703329" sldId="267"/>
            <ac:picMk id="3074" creationId="{00000000-0000-0000-0000-000000000000}"/>
          </ac:picMkLst>
        </pc:picChg>
      </pc:sldChg>
      <pc:sldChg chg="delSp modSp">
        <pc:chgData name="Phuong Quy Lê" userId="c648a43e3452e6e1" providerId="LiveId" clId="{65817447-1F19-4ABC-878C-D4E45113DD47}" dt="2021-02-02T06:11:21.971" v="19" actId="478"/>
        <pc:sldMkLst>
          <pc:docMk/>
          <pc:sldMk cId="825709596" sldId="268"/>
        </pc:sldMkLst>
        <pc:spChg chg="mod">
          <ac:chgData name="Phuong Quy Lê" userId="c648a43e3452e6e1" providerId="LiveId" clId="{65817447-1F19-4ABC-878C-D4E45113DD47}" dt="2021-02-02T05:59:58.992" v="14" actId="20578"/>
          <ac:spMkLst>
            <pc:docMk/>
            <pc:sldMk cId="825709596" sldId="268"/>
            <ac:spMk id="6" creationId="{00000000-0000-0000-0000-000000000000}"/>
          </ac:spMkLst>
        </pc:spChg>
        <pc:picChg chg="del">
          <ac:chgData name="Phuong Quy Lê" userId="c648a43e3452e6e1" providerId="LiveId" clId="{65817447-1F19-4ABC-878C-D4E45113DD47}" dt="2021-02-02T06:10:49.895" v="18" actId="478"/>
          <ac:picMkLst>
            <pc:docMk/>
            <pc:sldMk cId="825709596" sldId="268"/>
            <ac:picMk id="5125" creationId="{00000000-0000-0000-0000-000000000000}"/>
          </ac:picMkLst>
        </pc:picChg>
        <pc:picChg chg="del">
          <ac:chgData name="Phuong Quy Lê" userId="c648a43e3452e6e1" providerId="LiveId" clId="{65817447-1F19-4ABC-878C-D4E45113DD47}" dt="2021-02-02T06:11:21.971" v="19" actId="478"/>
          <ac:picMkLst>
            <pc:docMk/>
            <pc:sldMk cId="825709596" sldId="268"/>
            <ac:picMk id="5126" creationId="{00000000-0000-0000-0000-000000000000}"/>
          </ac:picMkLst>
        </pc:picChg>
      </pc:sldChg>
      <pc:sldChg chg="addSp delSp modSp">
        <pc:chgData name="Phuong Quy Lê" userId="c648a43e3452e6e1" providerId="LiveId" clId="{65817447-1F19-4ABC-878C-D4E45113DD47}" dt="2021-02-02T06:15:37.201" v="22" actId="478"/>
        <pc:sldMkLst>
          <pc:docMk/>
          <pc:sldMk cId="3379927206" sldId="269"/>
        </pc:sldMkLst>
        <pc:picChg chg="add mod">
          <ac:chgData name="Phuong Quy Lê" userId="c648a43e3452e6e1" providerId="LiveId" clId="{65817447-1F19-4ABC-878C-D4E45113DD47}" dt="2021-02-02T06:15:33.160" v="21"/>
          <ac:picMkLst>
            <pc:docMk/>
            <pc:sldMk cId="3379927206" sldId="269"/>
            <ac:picMk id="9" creationId="{CDB99D2F-83D6-4251-81E8-FF739FFBDF27}"/>
          </ac:picMkLst>
        </pc:picChg>
        <pc:picChg chg="del">
          <ac:chgData name="Phuong Quy Lê" userId="c648a43e3452e6e1" providerId="LiveId" clId="{65817447-1F19-4ABC-878C-D4E45113DD47}" dt="2021-02-02T06:15:16.957" v="20" actId="478"/>
          <ac:picMkLst>
            <pc:docMk/>
            <pc:sldMk cId="3379927206" sldId="269"/>
            <ac:picMk id="6147" creationId="{00000000-0000-0000-0000-000000000000}"/>
          </ac:picMkLst>
        </pc:picChg>
        <pc:picChg chg="del">
          <ac:chgData name="Phuong Quy Lê" userId="c648a43e3452e6e1" providerId="LiveId" clId="{65817447-1F19-4ABC-878C-D4E45113DD47}" dt="2021-02-02T06:15:37.201" v="22" actId="478"/>
          <ac:picMkLst>
            <pc:docMk/>
            <pc:sldMk cId="3379927206" sldId="269"/>
            <ac:picMk id="6148" creationId="{00000000-0000-0000-0000-000000000000}"/>
          </ac:picMkLst>
        </pc:picChg>
      </pc:sldChg>
      <pc:sldChg chg="addSp delSp modSp">
        <pc:chgData name="Phuong Quy Lê" userId="c648a43e3452e6e1" providerId="LiveId" clId="{65817447-1F19-4ABC-878C-D4E45113DD47}" dt="2021-02-02T06:37:09.919" v="28" actId="478"/>
        <pc:sldMkLst>
          <pc:docMk/>
          <pc:sldMk cId="603672666" sldId="273"/>
        </pc:sldMkLst>
        <pc:picChg chg="add del mod">
          <ac:chgData name="Phuong Quy Lê" userId="c648a43e3452e6e1" providerId="LiveId" clId="{65817447-1F19-4ABC-878C-D4E45113DD47}" dt="2021-02-02T06:37:09.919" v="28" actId="478"/>
          <ac:picMkLst>
            <pc:docMk/>
            <pc:sldMk cId="603672666" sldId="273"/>
            <ac:picMk id="10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9604-DAA1-4343-BDDA-03D1EEB6FF61}" type="datetimeFigureOut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15BD-C0A0-4621-AD28-FBF3323195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7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E773245-AFE6-4FD8-9627-6F3C4DE725C5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5AC-D7EF-4E1A-88E4-66659E30EDA9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A636-FD7C-4A2C-8BAC-19FE3E606EA3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E426-59B7-461F-8CF0-F1C8FBED29D0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C505-5D75-4BCC-9C97-9BA1A312556E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1EFC-B823-4C42-B779-783EE9C1722F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724-2CD9-415C-8C3B-B2E92159ED28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2512-7740-4096-A5B9-71D6631590ED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9865-B20D-4347-A3AB-F3372B2CABA9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BF9F15-C0F7-49C0-AE40-89648D967187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3FF88C8-64B3-4692-822D-86B5AD006EAA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56CCA50-8B4B-4C1B-9CAB-DC2B974E7D85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2C3354-25C4-45AA-8195-A7797E8D05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doc.com/pythontutorial3/introduction.html" TargetMode="External"/><Relationship Id="rId2" Type="http://schemas.openxmlformats.org/officeDocument/2006/relationships/hyperlink" Target="http://openhome.cc/Gossip/Python/IOAB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doing.blogspot.tw/2011/01/python-operator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Input and Output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00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Read or write a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 smtClean="0"/>
              <a:t>The </a:t>
            </a:r>
            <a:r>
              <a:rPr lang="en-US" altLang="zh-TW" sz="2200" dirty="0"/>
              <a:t>following </a:t>
            </a:r>
            <a:r>
              <a:rPr lang="en-US" altLang="zh-TW" sz="2200" dirty="0" smtClean="0"/>
              <a:t>slides will briefly describe how </a:t>
            </a:r>
            <a:r>
              <a:rPr lang="en-US" altLang="zh-TW" sz="2200" dirty="0"/>
              <a:t>to read </a:t>
            </a:r>
            <a:r>
              <a:rPr lang="en-US" altLang="zh-TW" sz="2200" dirty="0" smtClean="0"/>
              <a:t>or write a file</a:t>
            </a:r>
          </a:p>
          <a:p>
            <a:pPr lvl="1"/>
            <a:r>
              <a:rPr lang="en-US" altLang="zh-TW" sz="2000" dirty="0" smtClean="0"/>
              <a:t>Helpful </a:t>
            </a:r>
            <a:r>
              <a:rPr lang="en-US" altLang="zh-TW" sz="2000" dirty="0"/>
              <a:t>for reading or recording the results generated by the </a:t>
            </a:r>
            <a:r>
              <a:rPr lang="en-US" altLang="zh-TW" sz="2000" dirty="0" smtClean="0"/>
              <a:t>program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9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File handling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key function for working with files in Python is the open() </a:t>
            </a:r>
            <a:r>
              <a:rPr lang="en-US" altLang="zh-TW" dirty="0" smtClean="0"/>
              <a:t>function</a:t>
            </a:r>
          </a:p>
          <a:p>
            <a:r>
              <a:rPr lang="en-US" altLang="zh-TW" dirty="0"/>
              <a:t>The open() function takes two </a:t>
            </a:r>
            <a:r>
              <a:rPr lang="en-US" altLang="zh-TW" dirty="0" smtClean="0"/>
              <a:t>parameters</a:t>
            </a:r>
            <a:endParaRPr lang="en-US" altLang="zh-TW" dirty="0"/>
          </a:p>
          <a:p>
            <a:pPr lvl="1"/>
            <a:r>
              <a:rPr lang="en-US" altLang="zh-TW" dirty="0" smtClean="0"/>
              <a:t>filename</a:t>
            </a:r>
          </a:p>
          <a:p>
            <a:pPr lvl="1"/>
            <a:r>
              <a:rPr lang="en-US" altLang="zh-TW" dirty="0" smtClean="0"/>
              <a:t>mode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6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Modes for opening a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4703" y="1844824"/>
            <a:ext cx="6196405" cy="3603812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"</a:t>
            </a:r>
            <a:r>
              <a:rPr lang="en-US" altLang="zh-TW" sz="2000" dirty="0" smtClean="0"/>
              <a:t>r“: </a:t>
            </a:r>
            <a:r>
              <a:rPr lang="en-US" altLang="zh-TW" sz="1800" dirty="0" smtClean="0"/>
              <a:t>Read (Default value)</a:t>
            </a:r>
          </a:p>
          <a:p>
            <a:pPr lvl="1"/>
            <a:r>
              <a:rPr lang="en-US" altLang="zh-TW" sz="1800" dirty="0" smtClean="0"/>
              <a:t>Opens </a:t>
            </a:r>
            <a:r>
              <a:rPr lang="en-US" altLang="zh-TW" sz="1800" dirty="0"/>
              <a:t>a file for reading, error if the file does not exist</a:t>
            </a:r>
          </a:p>
          <a:p>
            <a:r>
              <a:rPr lang="en-US" altLang="zh-TW" sz="2000" dirty="0"/>
              <a:t>"</a:t>
            </a:r>
            <a:r>
              <a:rPr lang="en-US" altLang="zh-TW" sz="2000" dirty="0" smtClean="0"/>
              <a:t>a“: </a:t>
            </a:r>
            <a:r>
              <a:rPr lang="en-US" altLang="zh-TW" sz="1800" dirty="0" smtClean="0"/>
              <a:t>Append</a:t>
            </a:r>
          </a:p>
          <a:p>
            <a:pPr lvl="1"/>
            <a:r>
              <a:rPr lang="en-US" altLang="zh-TW" sz="1600" dirty="0" smtClean="0"/>
              <a:t>Opens </a:t>
            </a:r>
            <a:r>
              <a:rPr lang="en-US" altLang="zh-TW" sz="1600" dirty="0"/>
              <a:t>a file for appending, creates the file if it does not exist</a:t>
            </a:r>
          </a:p>
          <a:p>
            <a:r>
              <a:rPr lang="en-US" altLang="zh-TW" sz="2000" dirty="0"/>
              <a:t>"</a:t>
            </a:r>
            <a:r>
              <a:rPr lang="en-US" altLang="zh-TW" sz="2000" dirty="0" smtClean="0"/>
              <a:t>w“: </a:t>
            </a:r>
            <a:r>
              <a:rPr lang="en-US" altLang="zh-TW" sz="1800" dirty="0" smtClean="0"/>
              <a:t>Write</a:t>
            </a:r>
          </a:p>
          <a:p>
            <a:pPr lvl="1"/>
            <a:r>
              <a:rPr lang="en-US" altLang="zh-TW" sz="1600" dirty="0" smtClean="0"/>
              <a:t>Opens </a:t>
            </a:r>
            <a:r>
              <a:rPr lang="en-US" altLang="zh-TW" sz="1600" dirty="0"/>
              <a:t>a file for writing, creates the file if it does not exist</a:t>
            </a:r>
          </a:p>
          <a:p>
            <a:r>
              <a:rPr lang="en-US" altLang="zh-TW" sz="2000" dirty="0"/>
              <a:t>"</a:t>
            </a:r>
            <a:r>
              <a:rPr lang="en-US" altLang="zh-TW" sz="2000" dirty="0" smtClean="0"/>
              <a:t>x“: </a:t>
            </a:r>
            <a:r>
              <a:rPr lang="en-US" altLang="zh-TW" sz="1800" dirty="0" smtClean="0"/>
              <a:t>Create</a:t>
            </a:r>
          </a:p>
          <a:p>
            <a:pPr lvl="1"/>
            <a:r>
              <a:rPr lang="en-US" altLang="zh-TW" sz="1600" dirty="0" smtClean="0"/>
              <a:t>Creates </a:t>
            </a:r>
            <a:r>
              <a:rPr lang="en-US" altLang="zh-TW" sz="1600" dirty="0"/>
              <a:t>the specified file, returns an error if the file exists </a:t>
            </a:r>
          </a:p>
          <a:p>
            <a:r>
              <a:rPr lang="en-US" altLang="zh-TW" sz="2000" dirty="0"/>
              <a:t>"</a:t>
            </a:r>
            <a:r>
              <a:rPr lang="en-US" altLang="zh-TW" sz="2000" dirty="0" smtClean="0"/>
              <a:t>t“: Text</a:t>
            </a:r>
          </a:p>
          <a:p>
            <a:pPr lvl="1"/>
            <a:r>
              <a:rPr lang="en-US" altLang="zh-TW" sz="1800" dirty="0" smtClean="0"/>
              <a:t>Default </a:t>
            </a:r>
            <a:r>
              <a:rPr lang="en-US" altLang="zh-TW" sz="1800" dirty="0"/>
              <a:t>value. Text mode</a:t>
            </a:r>
          </a:p>
          <a:p>
            <a:r>
              <a:rPr lang="en-US" altLang="zh-TW" sz="2000" dirty="0"/>
              <a:t>"b</a:t>
            </a:r>
            <a:r>
              <a:rPr lang="en-US" altLang="zh-TW" sz="2000" dirty="0" smtClean="0"/>
              <a:t>": Binary </a:t>
            </a:r>
          </a:p>
          <a:p>
            <a:pPr lvl="1"/>
            <a:r>
              <a:rPr lang="en-US" altLang="zh-TW" sz="1800" dirty="0" smtClean="0"/>
              <a:t>Binary </a:t>
            </a:r>
            <a:r>
              <a:rPr lang="en-US" altLang="zh-TW" sz="1800" dirty="0"/>
              <a:t>mode (e.g. images</a:t>
            </a:r>
            <a:r>
              <a:rPr lang="en-US" altLang="zh-TW" sz="1800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50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Open and close a file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Syntax:</a:t>
            </a:r>
            <a:endParaRPr lang="vi-VN" altLang="zh-TW" dirty="0"/>
          </a:p>
          <a:p>
            <a:pPr marL="0" indent="0">
              <a:buNone/>
            </a:pPr>
            <a:r>
              <a:rPr lang="vi-VN" altLang="zh-TW" sz="2200" dirty="0"/>
              <a:t> </a:t>
            </a:r>
            <a:r>
              <a:rPr lang="en-US" altLang="zh-TW" sz="2200" dirty="0"/>
              <a:t>   </a:t>
            </a:r>
            <a:endParaRPr lang="en-US" altLang="zh-TW" dirty="0">
              <a:solidFill>
                <a:srgbClr val="FF0000"/>
              </a:solidFill>
            </a:endParaRPr>
          </a:p>
          <a:p>
            <a:pPr marL="365760" lvl="1" indent="0" latinLnBrk="1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9610A-EB84-49A6-87FA-15757507F11D}"/>
              </a:ext>
            </a:extLst>
          </p:cNvPr>
          <p:cNvSpPr txBox="1"/>
          <p:nvPr/>
        </p:nvSpPr>
        <p:spPr>
          <a:xfrm>
            <a:off x="1835696" y="3140968"/>
            <a:ext cx="5400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40080" lvl="2" indent="0">
              <a:buNone/>
            </a:pPr>
            <a:r>
              <a:rPr lang="en-US" altLang="zh-TW" sz="2000" dirty="0"/>
              <a:t>f = open("</a:t>
            </a:r>
            <a:r>
              <a:rPr lang="en-US" altLang="zh-TW" sz="2000" dirty="0" smtClean="0"/>
              <a:t>FILENAME", </a:t>
            </a:r>
            <a:r>
              <a:rPr lang="en-US" altLang="zh-TW" sz="2000" dirty="0"/>
              <a:t>"MODE")</a:t>
            </a:r>
            <a:r>
              <a:rPr lang="en-US" altLang="zh-TW" sz="2000" dirty="0">
                <a:solidFill>
                  <a:srgbClr val="FF0000"/>
                </a:solidFill>
              </a:rPr>
              <a:t>#Open file </a:t>
            </a:r>
          </a:p>
          <a:p>
            <a:pPr marL="640080" lvl="2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#The default mode is read file</a:t>
            </a:r>
          </a:p>
          <a:p>
            <a:pPr marL="640080" lvl="2" indent="0">
              <a:buNone/>
            </a:pPr>
            <a:r>
              <a:rPr lang="en-US" altLang="zh-TW" sz="2000" dirty="0"/>
              <a:t>print("Stored content", file = f)</a:t>
            </a:r>
          </a:p>
          <a:p>
            <a:pPr marL="640080" lvl="2" indent="0">
              <a:buNone/>
            </a:pPr>
            <a:r>
              <a:rPr lang="en-US" altLang="zh-TW" sz="2000" dirty="0" err="1"/>
              <a:t>f.close</a:t>
            </a:r>
            <a:r>
              <a:rPr lang="en-US" altLang="zh-TW" sz="2000" dirty="0"/>
              <a:t>()</a:t>
            </a:r>
            <a:r>
              <a:rPr lang="en-US" altLang="zh-TW" sz="2000" dirty="0">
                <a:solidFill>
                  <a:srgbClr val="FF0000"/>
                </a:solidFill>
              </a:rPr>
              <a:t>#Close file</a:t>
            </a:r>
          </a:p>
        </p:txBody>
      </p:sp>
    </p:spTree>
    <p:extLst>
      <p:ext uri="{BB962C8B-B14F-4D97-AF65-F5344CB8AC3E}">
        <p14:creationId xmlns:p14="http://schemas.microsoft.com/office/powerpoint/2010/main" val="282423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Write </a:t>
            </a:r>
            <a:r>
              <a:rPr lang="en-US" altLang="zh-TW" sz="4000" dirty="0" smtClean="0"/>
              <a:t>a</a:t>
            </a:r>
            <a:r>
              <a:rPr lang="vi-VN" altLang="zh-TW" sz="4000" dirty="0" smtClean="0"/>
              <a:t> </a:t>
            </a:r>
            <a:r>
              <a:rPr lang="en-US" altLang="zh-TW" sz="4000" dirty="0"/>
              <a:t>file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/>
              <a:pPr/>
              <a:t>14</a:t>
            </a:fld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50561" y="1896697"/>
            <a:ext cx="6196405" cy="2880320"/>
          </a:xfrm>
        </p:spPr>
        <p:txBody>
          <a:bodyPr>
            <a:normAutofit lnSpcReduction="10000"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3995936" y="5157192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DE1AA-1A78-4FAC-A2B9-C3EAA0B1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814366"/>
            <a:ext cx="1619080" cy="1438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8B3B6D-66AD-44FC-B43F-5333EE51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947716"/>
            <a:ext cx="1847850" cy="1304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3F8642-559B-4BB0-B428-8B009A5244F7}"/>
              </a:ext>
            </a:extLst>
          </p:cNvPr>
          <p:cNvSpPr txBox="1"/>
          <p:nvPr/>
        </p:nvSpPr>
        <p:spPr>
          <a:xfrm>
            <a:off x="2447299" y="2367361"/>
            <a:ext cx="482546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f1 = open("data.txt", "w")</a:t>
            </a:r>
            <a:r>
              <a:rPr lang="en-US" altLang="zh-TW" sz="2000" dirty="0">
                <a:solidFill>
                  <a:srgbClr val="FF0000"/>
                </a:solidFill>
              </a:rPr>
              <a:t> #Write </a:t>
            </a:r>
            <a:r>
              <a:rPr lang="vi-VN" altLang="zh-TW" sz="2000" dirty="0">
                <a:solidFill>
                  <a:srgbClr val="FF0000"/>
                </a:solidFill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file</a:t>
            </a:r>
            <a:endParaRPr lang="en-US" altLang="zh-TW" sz="2000" dirty="0"/>
          </a:p>
          <a:p>
            <a:pPr marL="365760" lvl="1" indent="0">
              <a:buNone/>
            </a:pPr>
            <a:r>
              <a:rPr lang="en-US" altLang="zh-TW" sz="2000" dirty="0"/>
              <a:t>print(1,2,3,file = f1)</a:t>
            </a:r>
          </a:p>
          <a:p>
            <a:pPr marL="365760" lvl="1" indent="0">
              <a:buNone/>
            </a:pPr>
            <a:r>
              <a:rPr lang="en-US" altLang="zh-TW" sz="2000" dirty="0"/>
              <a:t>f1.close()</a:t>
            </a:r>
            <a:r>
              <a:rPr lang="en-US" altLang="zh-TW" sz="2000" dirty="0">
                <a:solidFill>
                  <a:srgbClr val="FF0000"/>
                </a:solidFill>
              </a:rPr>
              <a:t> #Close file</a:t>
            </a: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#data.txt is the name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output file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#”w” </a:t>
            </a:r>
            <a:r>
              <a:rPr lang="en-US" altLang="zh-TW" sz="2000" dirty="0">
                <a:solidFill>
                  <a:srgbClr val="FF0000"/>
                </a:solidFill>
              </a:rPr>
              <a:t>is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mode for opening the file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41634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Write </a:t>
            </a:r>
            <a:r>
              <a:rPr lang="en-US" altLang="zh-TW" dirty="0" smtClean="0"/>
              <a:t>a</a:t>
            </a:r>
            <a:r>
              <a:rPr lang="vi-VN" altLang="zh-TW" dirty="0" smtClean="0"/>
              <a:t> </a:t>
            </a:r>
            <a:r>
              <a:rPr lang="en-US" altLang="zh-TW" dirty="0"/>
              <a:t>file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63688" y="2276872"/>
            <a:ext cx="6196405" cy="3240360"/>
          </a:xfrm>
        </p:spPr>
        <p:txBody>
          <a:bodyPr>
            <a:norm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 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3563888" y="5373216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1A35E-23B8-4721-A180-403132F4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83" y="4930495"/>
            <a:ext cx="2333625" cy="140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5C3626-BB63-45E7-9DC6-0503A7FED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464" y="5095081"/>
            <a:ext cx="962025" cy="127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CD7A1E-E9F9-47CB-B126-3A3DDFC766E7}"/>
              </a:ext>
            </a:extLst>
          </p:cNvPr>
          <p:cNvSpPr txBox="1"/>
          <p:nvPr/>
        </p:nvSpPr>
        <p:spPr>
          <a:xfrm>
            <a:off x="1908892" y="2797990"/>
            <a:ext cx="552498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pt-BR" altLang="zh-TW" sz="2000" dirty="0"/>
              <a:t>num1=20</a:t>
            </a:r>
            <a:r>
              <a:rPr lang="pt-BR" altLang="zh-TW" sz="2000" dirty="0">
                <a:solidFill>
                  <a:srgbClr val="FF0000"/>
                </a:solidFill>
              </a:rPr>
              <a:t> #Integer variable 1</a:t>
            </a:r>
          </a:p>
          <a:p>
            <a:pPr marL="365760" lvl="1" indent="0">
              <a:buNone/>
            </a:pPr>
            <a:r>
              <a:rPr lang="pt-BR" altLang="zh-TW" sz="2000" dirty="0"/>
              <a:t>num2=10</a:t>
            </a:r>
            <a:r>
              <a:rPr lang="pt-BR" altLang="zh-TW" sz="2000" dirty="0">
                <a:solidFill>
                  <a:srgbClr val="FF0000"/>
                </a:solidFill>
              </a:rPr>
              <a:t> #Integer variable 2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pt-BR" altLang="zh-TW" sz="2000" dirty="0"/>
              <a:t>print(num1+num2, file = open(</a:t>
            </a:r>
            <a:r>
              <a:rPr lang="en-US" altLang="zh-TW" sz="2000" dirty="0"/>
              <a:t>"</a:t>
            </a:r>
            <a:r>
              <a:rPr lang="pt-BR" altLang="zh-TW" sz="2000" dirty="0"/>
              <a:t>num.txt</a:t>
            </a:r>
            <a:r>
              <a:rPr lang="en-US" altLang="zh-TW" sz="2000" dirty="0"/>
              <a:t>"</a:t>
            </a:r>
            <a:r>
              <a:rPr lang="pt-BR" altLang="zh-TW" sz="2000" dirty="0"/>
              <a:t>, </a:t>
            </a:r>
            <a:r>
              <a:rPr lang="en-US" altLang="zh-TW" sz="2000" dirty="0"/>
              <a:t>"</a:t>
            </a:r>
            <a:r>
              <a:rPr lang="pt-BR" altLang="zh-TW" sz="2000" dirty="0"/>
              <a:t>w</a:t>
            </a:r>
            <a:r>
              <a:rPr lang="en-US" altLang="zh-TW" sz="2000" dirty="0"/>
              <a:t>"</a:t>
            </a:r>
            <a:r>
              <a:rPr lang="pt-BR" altLang="zh-TW" sz="2000" dirty="0"/>
              <a:t>))</a:t>
            </a:r>
            <a:endParaRPr lang="en-US" altLang="zh-TW" sz="2000" dirty="0"/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 num.txt is the name of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output file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 “w” is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mode for opening the file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92770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 </a:t>
            </a:r>
            <a:r>
              <a:rPr lang="en-US" altLang="zh-TW" dirty="0" smtClean="0"/>
              <a:t>a</a:t>
            </a:r>
            <a:r>
              <a:rPr lang="vi-VN" altLang="zh-TW" dirty="0" smtClean="0"/>
              <a:t> </a:t>
            </a:r>
            <a:r>
              <a:rPr lang="en-US" altLang="zh-TW" dirty="0"/>
              <a:t>file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691680" y="2348880"/>
            <a:ext cx="6696744" cy="2808312"/>
          </a:xfrm>
        </p:spPr>
        <p:txBody>
          <a:bodyPr>
            <a:normAutofit/>
          </a:bodyPr>
          <a:lstStyle/>
          <a:p>
            <a:r>
              <a:rPr lang="en-US" altLang="zh-TW" dirty="0"/>
              <a:t>Read </a:t>
            </a:r>
            <a:r>
              <a:rPr lang="en-US" altLang="zh-TW" dirty="0" smtClean="0"/>
              <a:t>test.txt: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3995936" y="5259958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C83FE-E97C-40E6-AE3E-C663FBD8D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84" y="5021337"/>
            <a:ext cx="2181225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E537B-6341-446E-A1F5-F8CB5B9C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29" y="5021337"/>
            <a:ext cx="1781375" cy="925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71A2F-46E5-4B8C-8561-0AA51DEB788F}"/>
              </a:ext>
            </a:extLst>
          </p:cNvPr>
          <p:cNvSpPr txBox="1"/>
          <p:nvPr/>
        </p:nvSpPr>
        <p:spPr>
          <a:xfrm>
            <a:off x="1331640" y="2869501"/>
            <a:ext cx="705678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file = open(“test.txt", "r")</a:t>
            </a:r>
            <a:r>
              <a:rPr lang="en-US" altLang="zh-TW" sz="2000" dirty="0">
                <a:solidFill>
                  <a:srgbClr val="FF0000"/>
                </a:solidFill>
              </a:rPr>
              <a:t> #Open </a:t>
            </a:r>
            <a:r>
              <a:rPr lang="en-US" altLang="zh-TW" sz="2000" dirty="0" smtClean="0">
                <a:solidFill>
                  <a:srgbClr val="FF0000"/>
                </a:solidFill>
              </a:rPr>
              <a:t>a </a:t>
            </a:r>
            <a:r>
              <a:rPr lang="en-US" altLang="zh-TW" sz="2000" dirty="0">
                <a:solidFill>
                  <a:srgbClr val="FF0000"/>
                </a:solidFill>
              </a:rPr>
              <a:t>specified file</a:t>
            </a:r>
          </a:p>
          <a:p>
            <a:pPr marL="365760" lvl="1" indent="0">
              <a:buNone/>
            </a:pPr>
            <a:r>
              <a:rPr lang="en-US" altLang="zh-TW" sz="2000" i="1" dirty="0"/>
              <a:t>for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line </a:t>
            </a:r>
            <a:r>
              <a:rPr lang="en-US" altLang="zh-TW" sz="2000" i="1" dirty="0"/>
              <a:t>in</a:t>
            </a:r>
            <a:r>
              <a:rPr lang="en-US" altLang="zh-TW" sz="2000" dirty="0"/>
              <a:t> file </a:t>
            </a:r>
            <a:r>
              <a:rPr lang="en-US" altLang="zh-TW" sz="2000" dirty="0" smtClean="0"/>
              <a:t>:</a:t>
            </a:r>
            <a:r>
              <a:rPr lang="en-US" altLang="zh-TW" sz="2000" dirty="0" smtClean="0">
                <a:solidFill>
                  <a:srgbClr val="FF0000"/>
                </a:solidFill>
              </a:rPr>
              <a:t>#Read </a:t>
            </a:r>
            <a:r>
              <a:rPr lang="en-US" altLang="zh-TW" sz="2000" dirty="0">
                <a:solidFill>
                  <a:srgbClr val="FF0000"/>
                </a:solidFill>
              </a:rPr>
              <a:t>data (string) </a:t>
            </a:r>
            <a:r>
              <a:rPr lang="en-US" altLang="zh-TW" sz="2000" dirty="0" smtClean="0">
                <a:solidFill>
                  <a:srgbClr val="FF0000"/>
                </a:solidFill>
              </a:rPr>
              <a:t>through </a:t>
            </a:r>
            <a:r>
              <a:rPr lang="en-US" altLang="zh-TW" sz="2000" dirty="0">
                <a:solidFill>
                  <a:srgbClr val="FF0000"/>
                </a:solidFill>
              </a:rPr>
              <a:t>the file line by line </a:t>
            </a:r>
          </a:p>
          <a:p>
            <a:pPr marL="36576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print(line)</a:t>
            </a:r>
            <a:endParaRPr lang="en-US" altLang="zh-TW" sz="2000" dirty="0"/>
          </a:p>
          <a:p>
            <a:pPr marL="365760" lvl="1" indent="0">
              <a:buNone/>
            </a:pPr>
            <a:r>
              <a:rPr lang="en-US" altLang="zh-TW" sz="2000" dirty="0" err="1"/>
              <a:t>file.close</a:t>
            </a:r>
            <a:r>
              <a:rPr lang="en-US" altLang="zh-TW" sz="2000" dirty="0"/>
              <a:t>()</a:t>
            </a:r>
            <a:r>
              <a:rPr lang="en-US" altLang="zh-TW" sz="2000" dirty="0">
                <a:solidFill>
                  <a:srgbClr val="FF0000"/>
                </a:solidFill>
              </a:rPr>
              <a:t>#Close file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82570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</a:t>
            </a:r>
            <a:r>
              <a:rPr lang="vi-VN" altLang="zh-TW" dirty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file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509581" y="1983756"/>
            <a:ext cx="6696744" cy="3276202"/>
          </a:xfrm>
        </p:spPr>
        <p:txBody>
          <a:bodyPr>
            <a:normAutofit/>
          </a:bodyPr>
          <a:lstStyle/>
          <a:p>
            <a:r>
              <a:rPr lang="en-US" altLang="zh-TW" dirty="0"/>
              <a:t>Read </a:t>
            </a:r>
            <a:r>
              <a:rPr lang="en-US" altLang="zh-TW" dirty="0" smtClean="0"/>
              <a:t>a file encoded with UTF-8 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</a:t>
            </a:r>
            <a:r>
              <a:rPr lang="zh-TW" altLang="en-US" dirty="0"/>
              <a:t>：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3995936" y="5259958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99D2F-83D6-4251-81E8-FF739FFB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84" y="5021337"/>
            <a:ext cx="2181225" cy="104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FE8E2-6CD9-401A-8A2E-9DCB91BE3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59" y="5053295"/>
            <a:ext cx="3397365" cy="859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6939D-F01E-42C7-B09B-32F11AFEE9A5}"/>
              </a:ext>
            </a:extLst>
          </p:cNvPr>
          <p:cNvSpPr txBox="1"/>
          <p:nvPr/>
        </p:nvSpPr>
        <p:spPr>
          <a:xfrm>
            <a:off x="971600" y="2520114"/>
            <a:ext cx="684076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 Read the specified file name</a:t>
            </a:r>
            <a:endParaRPr lang="en-US" altLang="zh-TW" sz="2000" dirty="0" smtClean="0"/>
          </a:p>
          <a:p>
            <a:pPr marL="365760" lvl="1" indent="0">
              <a:buNone/>
            </a:pPr>
            <a:r>
              <a:rPr lang="en-US" altLang="zh-TW" sz="2000" dirty="0" smtClean="0"/>
              <a:t>name </a:t>
            </a:r>
            <a:r>
              <a:rPr lang="en-US" altLang="zh-TW" sz="2000" dirty="0"/>
              <a:t>= input(" Please enter the file name </a:t>
            </a:r>
            <a:r>
              <a:rPr lang="zh-TW" altLang="en-US" sz="2000" dirty="0"/>
              <a:t>：</a:t>
            </a:r>
            <a:r>
              <a:rPr lang="en-US" altLang="zh-TW" sz="2000" dirty="0" smtClean="0"/>
              <a:t>")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file = open(name, "r", encoding="UTF-8")</a:t>
            </a:r>
            <a:r>
              <a:rPr lang="en-US" altLang="zh-TW" sz="2000" dirty="0">
                <a:solidFill>
                  <a:srgbClr val="FF0000"/>
                </a:solidFill>
              </a:rPr>
              <a:t># </a:t>
            </a:r>
            <a:r>
              <a:rPr lang="en-US" altLang="zh-TW" sz="2000" dirty="0" smtClean="0">
                <a:solidFill>
                  <a:srgbClr val="FF0000"/>
                </a:solidFill>
              </a:rPr>
              <a:t>UTF-8 encoded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content = </a:t>
            </a:r>
            <a:r>
              <a:rPr lang="en-US" altLang="zh-TW" sz="2000" dirty="0" err="1"/>
              <a:t>file.read</a:t>
            </a:r>
            <a:r>
              <a:rPr lang="en-US" altLang="zh-TW" sz="2000" dirty="0"/>
              <a:t>() </a:t>
            </a:r>
            <a:r>
              <a:rPr lang="en-US" altLang="zh-TW" sz="2000" dirty="0">
                <a:solidFill>
                  <a:srgbClr val="FF0000"/>
                </a:solidFill>
              </a:rPr>
              <a:t>#Read data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print(content)</a:t>
            </a:r>
          </a:p>
          <a:p>
            <a:pPr marL="365760" lvl="1" indent="0">
              <a:buNone/>
            </a:pPr>
            <a:r>
              <a:rPr lang="en-US" altLang="zh-TW" sz="2000" dirty="0" err="1"/>
              <a:t>file.close</a:t>
            </a:r>
            <a:r>
              <a:rPr lang="en-US" altLang="zh-TW" sz="2000" dirty="0"/>
              <a:t>()</a:t>
            </a:r>
            <a:r>
              <a:rPr lang="en-US" altLang="zh-TW" sz="2000" dirty="0">
                <a:solidFill>
                  <a:srgbClr val="FF0000"/>
                </a:solidFill>
              </a:rPr>
              <a:t>#Close file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37992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/>
              <a:t>Sources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References:</a:t>
            </a:r>
          </a:p>
          <a:p>
            <a:pPr lvl="1"/>
            <a:r>
              <a:rPr lang="en-US" altLang="zh-TW" sz="2000" dirty="0">
                <a:hlinkClick r:id="rId2"/>
              </a:rPr>
              <a:t>http://openhome.cc/Gossip/Python/IOABC.html</a:t>
            </a:r>
            <a:endParaRPr lang="en-US" altLang="zh-TW" sz="2000" dirty="0"/>
          </a:p>
          <a:p>
            <a:pPr lvl="1"/>
            <a:r>
              <a:rPr lang="en-US" altLang="zh-TW" sz="2000" dirty="0">
                <a:hlinkClick r:id="rId3"/>
              </a:rPr>
              <a:t>http://www.pythondoc.com/pythontutorial3/introduction.html</a:t>
            </a:r>
            <a:endParaRPr lang="en-US" altLang="zh-TW" sz="2000" dirty="0"/>
          </a:p>
          <a:p>
            <a:pPr lvl="1"/>
            <a:r>
              <a:rPr lang="en-US" altLang="zh-TW" sz="2000" dirty="0">
                <a:hlinkClick r:id="rId4"/>
              </a:rPr>
              <a:t>http://pydoing.blogspot.tw/2011/01/python-operator.html</a:t>
            </a:r>
            <a:endParaRPr lang="en-US" altLang="zh-TW" sz="2000" dirty="0"/>
          </a:p>
          <a:p>
            <a:pPr lvl="1"/>
            <a:r>
              <a:rPr lang="en-US" altLang="zh-TW" sz="2000" dirty="0"/>
              <a:t>Python </a:t>
            </a:r>
            <a:r>
              <a:rPr lang="zh-TW" altLang="en-US" sz="2000" dirty="0"/>
              <a:t>深入淺出程式設計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92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 smtClean="0"/>
              <a:t>Exercise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1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Design a program that allows the user to enter </a:t>
            </a:r>
            <a:r>
              <a:rPr lang="en-US" altLang="zh-TW" dirty="0" smtClean="0"/>
              <a:t>two values, </a:t>
            </a:r>
            <a:r>
              <a:rPr lang="en-US" altLang="zh-TW" dirty="0"/>
              <a:t>and can </a:t>
            </a:r>
            <a:r>
              <a:rPr lang="en-US" altLang="zh-TW" dirty="0" smtClean="0"/>
              <a:t>show </a:t>
            </a:r>
            <a:r>
              <a:rPr lang="en-US" altLang="zh-TW" dirty="0"/>
              <a:t>the results of the addition, subtraction, and multiplication of the two </a:t>
            </a:r>
            <a:r>
              <a:rPr lang="en-US" altLang="zh-TW" dirty="0" smtClean="0"/>
              <a:t>values </a:t>
            </a:r>
            <a:r>
              <a:rPr lang="en-US" altLang="zh-TW" dirty="0"/>
              <a:t>on the </a:t>
            </a:r>
            <a:r>
              <a:rPr lang="en-US" altLang="zh-TW" dirty="0" smtClean="0"/>
              <a:t>screen</a:t>
            </a:r>
            <a:endParaRPr lang="vi-VN" altLang="zh-TW" dirty="0"/>
          </a:p>
          <a:p>
            <a:r>
              <a:rPr lang="en-US" altLang="zh-TW" dirty="0"/>
              <a:t>User input :</a:t>
            </a:r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sz="2200" dirty="0"/>
              <a:t>10.1</a:t>
            </a:r>
          </a:p>
          <a:p>
            <a:pPr marL="0" indent="0">
              <a:buNone/>
            </a:pPr>
            <a:r>
              <a:rPr lang="zh-TW" altLang="en-US" sz="2200" dirty="0"/>
              <a:t>    </a:t>
            </a:r>
            <a:r>
              <a:rPr lang="en-US" altLang="zh-TW" sz="2200" dirty="0"/>
              <a:t>20</a:t>
            </a:r>
          </a:p>
          <a:p>
            <a:r>
              <a:rPr lang="en-US" altLang="zh-TW" dirty="0"/>
              <a:t>Result 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789040"/>
            <a:ext cx="3943900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Learning </a:t>
            </a:r>
            <a:r>
              <a:rPr lang="vi-VN" altLang="zh-TW" sz="4000" dirty="0"/>
              <a:t>target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vi-VN" altLang="zh-TW" dirty="0"/>
              <a:t>T</a:t>
            </a:r>
            <a:r>
              <a:rPr lang="en-US" altLang="zh-TW" dirty="0"/>
              <a:t>his chapter</a:t>
            </a:r>
            <a:r>
              <a:rPr lang="vi-VN" altLang="zh-TW" dirty="0"/>
              <a:t> introduces</a:t>
            </a:r>
            <a:r>
              <a:rPr lang="en-US" altLang="zh-TW" dirty="0"/>
              <a:t> 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400" dirty="0"/>
              <a:t>Output </a:t>
            </a:r>
            <a:r>
              <a:rPr lang="en-US" altLang="zh-TW" sz="2400" dirty="0" smtClean="0"/>
              <a:t>data on </a:t>
            </a:r>
            <a:r>
              <a:rPr lang="vi-VN" altLang="zh-TW" sz="2400" dirty="0"/>
              <a:t>the </a:t>
            </a:r>
            <a:r>
              <a:rPr lang="en-US" altLang="zh-TW" sz="2400" dirty="0"/>
              <a:t>screen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400" dirty="0"/>
              <a:t>Read </a:t>
            </a:r>
            <a:r>
              <a:rPr lang="en-US" altLang="zh-TW" sz="2400" dirty="0" smtClean="0"/>
              <a:t>data from </a:t>
            </a:r>
            <a:r>
              <a:rPr lang="vi-VN" altLang="zh-TW" sz="2400" dirty="0" smtClean="0"/>
              <a:t>the </a:t>
            </a:r>
            <a:r>
              <a:rPr lang="en-US" altLang="zh-TW" sz="2400" dirty="0"/>
              <a:t>user input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400" dirty="0"/>
              <a:t>Output </a:t>
            </a:r>
            <a:r>
              <a:rPr lang="en-US" altLang="zh-TW" sz="2400" dirty="0" smtClean="0"/>
              <a:t>data to a file</a:t>
            </a:r>
            <a:endParaRPr lang="en-US" altLang="zh-TW" sz="2400" dirty="0"/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400" dirty="0" smtClean="0"/>
              <a:t>Input data </a:t>
            </a:r>
            <a:r>
              <a:rPr lang="en-US" altLang="zh-TW" sz="2400" dirty="0"/>
              <a:t>from </a:t>
            </a:r>
            <a:r>
              <a:rPr lang="en-US" altLang="zh-TW" sz="2400" dirty="0" smtClean="0"/>
              <a:t>a</a:t>
            </a:r>
            <a:r>
              <a:rPr lang="vi-VN" altLang="zh-TW" sz="2400" dirty="0" smtClean="0"/>
              <a:t> </a:t>
            </a:r>
            <a:r>
              <a:rPr lang="en-US" altLang="zh-TW" sz="2400" dirty="0" smtClean="0"/>
              <a:t>file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3354-25C4-45AA-8195-A7797E8D05E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05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vi-VN" altLang="zh-TW" dirty="0" smtClean="0"/>
              <a:t>Exercise</a:t>
            </a:r>
            <a:r>
              <a:rPr lang="en-US" altLang="zh-TW" dirty="0" smtClean="0"/>
              <a:t> 2</a:t>
            </a:r>
            <a:endParaRPr lang="zh-TW" alt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CEC0E38-88CD-45E7-A2B5-7E77CE25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52C3354-25C4-45AA-8195-A7797E8D05E9}" type="slidenum">
              <a:rPr lang="zh-TW" altLang="en-US" smtClean="0"/>
              <a:pPr>
                <a:spcAft>
                  <a:spcPts val="600"/>
                </a:spcAft>
              </a:pPr>
              <a:t>20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391244" y="2060848"/>
            <a:ext cx="6225880" cy="3602736"/>
          </a:xfrm>
        </p:spPr>
        <p:txBody>
          <a:bodyPr anchor="t">
            <a:normAutofit/>
          </a:bodyPr>
          <a:lstStyle/>
          <a:p>
            <a:pPr algn="just"/>
            <a:r>
              <a:rPr lang="en-US" b="0" i="0" dirty="0">
                <a:effectLst/>
              </a:rPr>
              <a:t>Write a Python program </a:t>
            </a:r>
            <a:r>
              <a:rPr lang="en-US" b="0" i="0" dirty="0" smtClean="0">
                <a:effectLst/>
              </a:rPr>
              <a:t>that </a:t>
            </a:r>
            <a:r>
              <a:rPr lang="en-US" dirty="0" smtClean="0"/>
              <a:t>can print all letters of the </a:t>
            </a:r>
            <a:r>
              <a:rPr lang="en-US" altLang="zh-TW" dirty="0"/>
              <a:t>English </a:t>
            </a:r>
            <a:r>
              <a:rPr lang="en-US" altLang="zh-TW" dirty="0" smtClean="0"/>
              <a:t>alphabet in a specified file, where each line in the file has at most 4 letters</a:t>
            </a:r>
            <a:endParaRPr lang="en-US" dirty="0" smtClean="0"/>
          </a:p>
          <a:p>
            <a:r>
              <a:rPr lang="en-US" altLang="zh-TW" dirty="0" smtClean="0"/>
              <a:t>Result 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128176"/>
            <a:ext cx="4024270" cy="5395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29266"/>
            <a:ext cx="2445047" cy="20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vi-VN" altLang="zh-TW" dirty="0" smtClean="0"/>
              <a:t>Exercise</a:t>
            </a:r>
            <a:r>
              <a:rPr lang="en-US" altLang="zh-TW" dirty="0" smtClean="0"/>
              <a:t> 3</a:t>
            </a:r>
            <a:endParaRPr lang="zh-TW" alt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CEC0E38-88CD-45E7-A2B5-7E77CE25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52C3354-25C4-45AA-8195-A7797E8D05E9}" type="slidenum">
              <a:rPr lang="zh-TW" altLang="en-US" smtClean="0"/>
              <a:pPr>
                <a:spcAft>
                  <a:spcPts val="600"/>
                </a:spcAft>
              </a:pPr>
              <a:t>21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135036" cy="3602736"/>
          </a:xfrm>
        </p:spPr>
        <p:txBody>
          <a:bodyPr anchor="t">
            <a:normAutofit/>
          </a:bodyPr>
          <a:lstStyle/>
          <a:p>
            <a:pPr algn="just"/>
            <a:r>
              <a:rPr lang="en-US" b="0" i="0" dirty="0">
                <a:effectLst/>
                <a:latin typeface="Helvetica" panose="020B0604020202020204" pitchFamily="34" charset="0"/>
              </a:rPr>
              <a:t>Write a Python program that </a:t>
            </a:r>
            <a:r>
              <a:rPr lang="en-US" b="0" i="0" dirty="0" smtClean="0">
                <a:effectLst/>
                <a:latin typeface="Helvetica" panose="020B0604020202020204" pitchFamily="34" charset="0"/>
              </a:rPr>
              <a:t>can read test.txt and output the number of lines in the file</a:t>
            </a:r>
            <a:endParaRPr lang="en-US" b="0" i="0" dirty="0">
              <a:effectLst/>
              <a:latin typeface="Helvetica" panose="020B0604020202020204" pitchFamily="34" charset="0"/>
            </a:endParaRPr>
          </a:p>
          <a:p>
            <a:r>
              <a:rPr lang="en-US" altLang="zh-TW" dirty="0"/>
              <a:t>Result :</a:t>
            </a: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F19B8-B8C0-45B4-8715-4092A5A5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51" y="3922775"/>
            <a:ext cx="1335073" cy="148259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872AFDD-D406-4E15-BFCF-ADC839598CA4}"/>
              </a:ext>
            </a:extLst>
          </p:cNvPr>
          <p:cNvSpPr/>
          <p:nvPr/>
        </p:nvSpPr>
        <p:spPr>
          <a:xfrm>
            <a:off x="5691596" y="4583041"/>
            <a:ext cx="1049731" cy="27891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48" y="3912289"/>
            <a:ext cx="3477110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vi-VN" altLang="zh-TW" dirty="0" smtClean="0"/>
              <a:t>Exercise</a:t>
            </a:r>
            <a:r>
              <a:rPr lang="en-US" altLang="zh-TW" dirty="0" smtClean="0"/>
              <a:t> 4</a:t>
            </a:r>
            <a:endParaRPr lang="zh-TW" alt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CEC0E38-88CD-45E7-A2B5-7E77CE25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52C3354-25C4-45AA-8195-A7797E8D05E9}" type="slidenum">
              <a:rPr lang="zh-TW" altLang="en-US" smtClean="0"/>
              <a:pPr>
                <a:spcAft>
                  <a:spcPts val="600"/>
                </a:spcAft>
              </a:pPr>
              <a:t>22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90067" y="1771648"/>
            <a:ext cx="6135036" cy="3602736"/>
          </a:xfrm>
        </p:spPr>
        <p:txBody>
          <a:bodyPr anchor="t">
            <a:normAutofit/>
          </a:bodyPr>
          <a:lstStyle/>
          <a:p>
            <a:pPr algn="just"/>
            <a:r>
              <a:rPr lang="en-US" b="0" i="0" dirty="0">
                <a:effectLst/>
                <a:latin typeface="Helvetica" panose="020B0604020202020204" pitchFamily="34" charset="0"/>
              </a:rPr>
              <a:t>Write a Python program to read </a:t>
            </a:r>
            <a:r>
              <a:rPr lang="en-US" b="0" i="0" dirty="0" smtClean="0">
                <a:effectLst/>
                <a:latin typeface="Helvetica" panose="020B0604020202020204" pitchFamily="34" charset="0"/>
              </a:rPr>
              <a:t>data from </a:t>
            </a:r>
            <a:r>
              <a:rPr lang="en-US" b="0" i="0" dirty="0">
                <a:effectLst/>
                <a:latin typeface="Helvetica" panose="020B0604020202020204" pitchFamily="34" charset="0"/>
              </a:rPr>
              <a:t>a </a:t>
            </a:r>
            <a:r>
              <a:rPr lang="en-US" b="0" i="0" dirty="0" smtClean="0">
                <a:effectLst/>
                <a:latin typeface="Helvetica" panose="020B0604020202020204" pitchFamily="34" charset="0"/>
              </a:rPr>
              <a:t>file and output the sum of the data to another file.</a:t>
            </a:r>
            <a:endParaRPr lang="en-US" b="0" i="0" dirty="0">
              <a:effectLst/>
              <a:latin typeface="Helvetica" panose="020B0604020202020204" pitchFamily="34" charset="0"/>
            </a:endParaRPr>
          </a:p>
          <a:p>
            <a:r>
              <a:rPr lang="en-US" altLang="zh-TW" dirty="0" smtClean="0"/>
              <a:t>Result 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872AFDD-D406-4E15-BFCF-ADC839598CA4}"/>
              </a:ext>
            </a:extLst>
          </p:cNvPr>
          <p:cNvSpPr/>
          <p:nvPr/>
        </p:nvSpPr>
        <p:spPr>
          <a:xfrm rot="5400000">
            <a:off x="4988617" y="3842749"/>
            <a:ext cx="520568" cy="25994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17" y="2784369"/>
            <a:ext cx="4569920" cy="8278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4" y="3573016"/>
            <a:ext cx="2571471" cy="2105720"/>
          </a:xfrm>
          <a:prstGeom prst="rect">
            <a:avLst/>
          </a:prstGeom>
        </p:spPr>
      </p:pic>
      <p:sp>
        <p:nvSpPr>
          <p:cNvPr id="13" name="Arrow: Right 8">
            <a:extLst>
              <a:ext uri="{FF2B5EF4-FFF2-40B4-BE49-F238E27FC236}">
                <a16:creationId xmlns:a16="http://schemas.microsoft.com/office/drawing/2014/main" id="{E872AFDD-D406-4E15-BFCF-ADC839598CA4}"/>
              </a:ext>
            </a:extLst>
          </p:cNvPr>
          <p:cNvSpPr/>
          <p:nvPr/>
        </p:nvSpPr>
        <p:spPr>
          <a:xfrm>
            <a:off x="3837017" y="4797152"/>
            <a:ext cx="520568" cy="25994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107" y="4347829"/>
            <a:ext cx="2204149" cy="19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output of different data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initializing </a:t>
            </a:r>
            <a:r>
              <a:rPr lang="en-US" altLang="zh-TW" dirty="0" smtClean="0"/>
              <a:t>variables</a:t>
            </a:r>
          </a:p>
          <a:p>
            <a:pPr lvl="1"/>
            <a:r>
              <a:rPr lang="en-US" altLang="zh-TW" dirty="0" smtClean="0"/>
              <a:t>Python </a:t>
            </a:r>
            <a:r>
              <a:rPr lang="en-US" altLang="zh-TW" dirty="0"/>
              <a:t>will automatically recognize </a:t>
            </a:r>
            <a:r>
              <a:rPr lang="en-US" altLang="zh-TW" dirty="0" smtClean="0"/>
              <a:t>and determine the </a:t>
            </a:r>
            <a:r>
              <a:rPr lang="en-US" altLang="zh-TW" dirty="0"/>
              <a:t>data </a:t>
            </a:r>
            <a:r>
              <a:rPr lang="en-US" altLang="zh-TW" dirty="0" smtClean="0"/>
              <a:t>type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88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815653" y="1875010"/>
            <a:ext cx="6196405" cy="3603812"/>
          </a:xfrm>
        </p:spPr>
        <p:txBody>
          <a:bodyPr>
            <a:norm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  <a:endParaRPr lang="pt-BR" altLang="zh-TW" dirty="0"/>
          </a:p>
          <a:p>
            <a:endParaRPr lang="pt-BR" altLang="zh-TW" dirty="0"/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82749" r="44384" b="8625"/>
          <a:stretch/>
        </p:blipFill>
        <p:spPr bwMode="auto">
          <a:xfrm>
            <a:off x="2155650" y="4390883"/>
            <a:ext cx="5611763" cy="94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Output </a:t>
            </a:r>
            <a:r>
              <a:rPr lang="en-US" altLang="zh-TW" sz="4000" dirty="0" smtClean="0"/>
              <a:t>of integer </a:t>
            </a:r>
            <a:r>
              <a:rPr lang="en-US" altLang="zh-TW" sz="4000" dirty="0"/>
              <a:t>variables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81041" y="5742942"/>
            <a:ext cx="6799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altLang="zh-TW" dirty="0"/>
              <a:t>num1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cxnSpLocks/>
          </p:cNvCxnSpPr>
          <p:nvPr/>
        </p:nvCxnSpPr>
        <p:spPr>
          <a:xfrm flipV="1">
            <a:off x="1979712" y="5229200"/>
            <a:ext cx="350018" cy="54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594139" y="5778013"/>
            <a:ext cx="67999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altLang="zh-TW" dirty="0"/>
              <a:t>num</a:t>
            </a:r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2934136" y="5332567"/>
            <a:ext cx="0" cy="4454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725208" y="5478822"/>
            <a:ext cx="171180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altLang="zh-TW" dirty="0"/>
              <a:t>num1</a:t>
            </a:r>
            <a:r>
              <a:rPr lang="en-US" altLang="zh-TW" dirty="0"/>
              <a:t>+</a:t>
            </a:r>
            <a:r>
              <a:rPr lang="pt-BR" altLang="zh-TW" dirty="0"/>
              <a:t>num</a:t>
            </a:r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cxnSpLocks/>
          </p:cNvCxnSpPr>
          <p:nvPr/>
        </p:nvCxnSpPr>
        <p:spPr>
          <a:xfrm flipH="1" flipV="1">
            <a:off x="3456513" y="5013176"/>
            <a:ext cx="622958" cy="465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F7A160-3DF0-4AA5-8C8F-1A57030EC22D}"/>
              </a:ext>
            </a:extLst>
          </p:cNvPr>
          <p:cNvSpPr txBox="1"/>
          <p:nvPr/>
        </p:nvSpPr>
        <p:spPr>
          <a:xfrm>
            <a:off x="2934136" y="2059666"/>
            <a:ext cx="4572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zh-TW" sz="2000" dirty="0"/>
              <a:t>num1=10</a:t>
            </a:r>
            <a:r>
              <a:rPr lang="zh-TW" altLang="en-US" sz="2000" dirty="0"/>
              <a:t> </a:t>
            </a:r>
            <a:r>
              <a:rPr lang="vi-VN" altLang="zh-TW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#Integer variable </a:t>
            </a:r>
            <a:r>
              <a:rPr lang="en-US" altLang="zh-TW" sz="2000" dirty="0" smtClean="0">
                <a:solidFill>
                  <a:srgbClr val="FF0000"/>
                </a:solidFill>
              </a:rPr>
              <a:t>num1</a:t>
            </a:r>
            <a:endParaRPr lang="pt-BR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altLang="zh-TW" sz="2000" dirty="0" smtClean="0"/>
              <a:t>num2=20 </a:t>
            </a:r>
            <a:r>
              <a:rPr lang="zh-TW" altLang="en-US" sz="2000" dirty="0" smtClean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#Integer variable </a:t>
            </a:r>
            <a:r>
              <a:rPr lang="en-US" altLang="zh-TW" sz="2000" dirty="0" smtClean="0">
                <a:solidFill>
                  <a:srgbClr val="FF0000"/>
                </a:solidFill>
              </a:rPr>
              <a:t>num2</a:t>
            </a:r>
            <a:endParaRPr lang="pt-BR" altLang="zh-TW" sz="2000" dirty="0"/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#Output </a:t>
            </a:r>
            <a:r>
              <a:rPr lang="en-US" altLang="zh-TW" sz="2000" dirty="0">
                <a:solidFill>
                  <a:srgbClr val="FF0000"/>
                </a:solidFill>
              </a:rPr>
              <a:t>strings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integers variables</a:t>
            </a:r>
          </a:p>
          <a:p>
            <a:pPr marL="0" indent="0">
              <a:buNone/>
            </a:pPr>
            <a:r>
              <a:rPr lang="pt-BR" altLang="zh-TW" sz="2000" dirty="0" smtClean="0"/>
              <a:t>print(num1</a:t>
            </a:r>
            <a:r>
              <a:rPr lang="pt-BR" altLang="zh-TW" sz="2000" dirty="0"/>
              <a:t>,"+",num2,"=",num1+num2)</a:t>
            </a:r>
          </a:p>
        </p:txBody>
      </p:sp>
    </p:spTree>
    <p:extLst>
      <p:ext uri="{BB962C8B-B14F-4D97-AF65-F5344CB8AC3E}">
        <p14:creationId xmlns:p14="http://schemas.microsoft.com/office/powerpoint/2010/main" val="237213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Output </a:t>
            </a:r>
            <a:r>
              <a:rPr lang="en-US" altLang="zh-TW" dirty="0" smtClean="0"/>
              <a:t>of floating-point </a:t>
            </a:r>
            <a:r>
              <a:rPr lang="en-US" altLang="zh-TW" dirty="0"/>
              <a:t>variables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907704" y="2060848"/>
            <a:ext cx="6196405" cy="3603812"/>
          </a:xfrm>
        </p:spPr>
        <p:txBody>
          <a:bodyPr>
            <a:norm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  <a:endParaRPr lang="pt-BR" altLang="zh-TW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49" y="4509120"/>
            <a:ext cx="6196405" cy="9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475656" y="5778013"/>
            <a:ext cx="6799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altLang="zh-TW" dirty="0"/>
              <a:t>num1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1979712" y="5332567"/>
            <a:ext cx="432048" cy="445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594139" y="5778013"/>
            <a:ext cx="67999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altLang="zh-TW" dirty="0"/>
              <a:t>num</a:t>
            </a:r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934136" y="5332567"/>
            <a:ext cx="0" cy="4454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436257" y="5732560"/>
            <a:ext cx="163978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altLang="zh-TW" dirty="0"/>
              <a:t>num1</a:t>
            </a:r>
            <a:r>
              <a:rPr lang="en-US" altLang="zh-TW" dirty="0"/>
              <a:t>+</a:t>
            </a:r>
            <a:r>
              <a:rPr lang="pt-BR" altLang="zh-TW" dirty="0"/>
              <a:t>num</a:t>
            </a:r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3491880" y="5332567"/>
            <a:ext cx="284375" cy="399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5B392A-3C93-4906-9A18-64F9FF78B79E}"/>
              </a:ext>
            </a:extLst>
          </p:cNvPr>
          <p:cNvSpPr txBox="1"/>
          <p:nvPr/>
        </p:nvSpPr>
        <p:spPr>
          <a:xfrm>
            <a:off x="2934136" y="2054703"/>
            <a:ext cx="512613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pt-BR" altLang="zh-TW" sz="2000" dirty="0"/>
              <a:t>num1=10</a:t>
            </a:r>
            <a:r>
              <a:rPr lang="en-US" altLang="zh-TW" sz="2000" dirty="0"/>
              <a:t>.1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 Floating point variable </a:t>
            </a:r>
            <a:endParaRPr lang="pt-BR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pt-BR" altLang="zh-TW" sz="2000" dirty="0"/>
              <a:t>num2=20</a:t>
            </a:r>
            <a:r>
              <a:rPr lang="zh-TW" altLang="en-US" sz="2000" dirty="0"/>
              <a:t> </a:t>
            </a:r>
            <a:r>
              <a:rPr lang="vi-VN" altLang="zh-TW" sz="2000" dirty="0"/>
              <a:t>   </a:t>
            </a:r>
            <a:r>
              <a:rPr lang="en-US" altLang="zh-TW" sz="2000" dirty="0">
                <a:solidFill>
                  <a:srgbClr val="FF0000"/>
                </a:solidFill>
              </a:rPr>
              <a:t># Integer </a:t>
            </a:r>
            <a:r>
              <a:rPr lang="en-US" altLang="zh-TW" sz="2000" dirty="0" smtClean="0">
                <a:solidFill>
                  <a:srgbClr val="FF0000"/>
                </a:solidFill>
              </a:rPr>
              <a:t>variable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#Output string and floating point number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pt-BR" altLang="zh-TW" sz="2000" dirty="0"/>
              <a:t>print(num1,"+",num2,"=",num1+num2)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35328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32500"/>
            <a:ext cx="4743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Output </a:t>
            </a:r>
            <a:r>
              <a:rPr lang="en-US" altLang="zh-TW" sz="4000" dirty="0" smtClean="0"/>
              <a:t>of string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274320" lvl="1"/>
            <a:r>
              <a:rPr lang="en-US" altLang="zh-TW" sz="2400" dirty="0"/>
              <a:t>Result</a:t>
            </a:r>
            <a:r>
              <a:rPr lang="vi-VN" altLang="zh-TW" sz="2400" dirty="0"/>
              <a:t>: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b="1" smtClean="0">
                <a:solidFill>
                  <a:srgbClr val="C00000"/>
                </a:solidFill>
              </a:rPr>
              <a:pPr/>
              <a:t>6</a:t>
            </a:fld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6746" y="5054148"/>
            <a:ext cx="13115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/>
              <a:t>print(string)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2556666" y="5238814"/>
            <a:ext cx="720080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276746" y="5486196"/>
            <a:ext cx="14558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/>
              <a:t>print("string")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9" idx="1"/>
          </p:cNvCxnSpPr>
          <p:nvPr/>
        </p:nvCxnSpPr>
        <p:spPr>
          <a:xfrm flipH="1" flipV="1">
            <a:off x="2772690" y="5558204"/>
            <a:ext cx="504056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E5FF1A-B5F2-4031-809E-2DD874D32586}"/>
              </a:ext>
            </a:extLst>
          </p:cNvPr>
          <p:cNvSpPr txBox="1"/>
          <p:nvPr/>
        </p:nvSpPr>
        <p:spPr>
          <a:xfrm>
            <a:off x="1907704" y="2647998"/>
            <a:ext cx="626469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string= "test"</a:t>
            </a:r>
          </a:p>
          <a:p>
            <a:pPr marL="365760" lvl="1" indent="0">
              <a:buNone/>
            </a:pPr>
            <a:r>
              <a:rPr lang="en-US" altLang="zh-TW" sz="2000" dirty="0"/>
              <a:t>print(string)</a:t>
            </a:r>
            <a:r>
              <a:rPr lang="en-US" altLang="zh-TW" sz="2000" dirty="0">
                <a:solidFill>
                  <a:srgbClr val="FF0000"/>
                </a:solidFill>
              </a:rPr>
              <a:t>#Output the content of the string variable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print("string")</a:t>
            </a:r>
            <a:r>
              <a:rPr lang="en-US" altLang="zh-TW" sz="2000" dirty="0">
                <a:solidFill>
                  <a:srgbClr val="FF0000"/>
                </a:solidFill>
              </a:rPr>
              <a:t>#Output the string in </a:t>
            </a:r>
            <a:r>
              <a:rPr lang="pt-BR" altLang="zh-TW" sz="2000" dirty="0">
                <a:solidFill>
                  <a:srgbClr val="FF0000"/>
                </a:solidFill>
              </a:rPr>
              <a:t>“”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3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Output </a:t>
            </a:r>
            <a:r>
              <a:rPr lang="en-US" altLang="zh-TW" sz="4000" dirty="0" smtClean="0"/>
              <a:t>of </a:t>
            </a:r>
            <a:r>
              <a:rPr lang="vi-VN" altLang="zh-TW" sz="4000" dirty="0" smtClean="0"/>
              <a:t>the </a:t>
            </a:r>
            <a:r>
              <a:rPr lang="en-US" altLang="zh-TW" sz="4000" dirty="0"/>
              <a:t>complex number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2678" y="1833033"/>
            <a:ext cx="6196405" cy="3603812"/>
          </a:xfrm>
        </p:spPr>
        <p:txBody>
          <a:bodyPr>
            <a:norm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pPr marL="365760" lvl="1" indent="0">
              <a:buNone/>
            </a:pPr>
            <a:endParaRPr lang="pt-BR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67" y="4594529"/>
            <a:ext cx="4619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11746" y="5766324"/>
            <a:ext cx="12717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altLang="zh-TW" dirty="0"/>
              <a:t>num1.real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 flipV="1">
            <a:off x="2149530" y="5343328"/>
            <a:ext cx="289361" cy="403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84234" y="5521779"/>
            <a:ext cx="30649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/>
              <a:t>\t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2837481" y="5099519"/>
            <a:ext cx="0" cy="4454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74642" y="5660957"/>
            <a:ext cx="175016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altLang="zh-TW" dirty="0"/>
              <a:t>num1.imag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3551242" y="5236848"/>
            <a:ext cx="284375" cy="399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6BF7EC-E867-4C3C-88A9-EA2FBD4E795B}"/>
              </a:ext>
            </a:extLst>
          </p:cNvPr>
          <p:cNvSpPr txBox="1"/>
          <p:nvPr/>
        </p:nvSpPr>
        <p:spPr>
          <a:xfrm>
            <a:off x="1428050" y="2471850"/>
            <a:ext cx="650061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pt-BR" altLang="zh-TW" sz="2000" dirty="0"/>
              <a:t>num1= 1.5 + 0.5j </a:t>
            </a:r>
          </a:p>
          <a:p>
            <a:pPr marL="365760" lvl="1" indent="0">
              <a:buNone/>
            </a:pPr>
            <a:r>
              <a:rPr lang="pt-BR" altLang="zh-TW" sz="2000" dirty="0"/>
              <a:t>print(num1.real,"\t",num1.imag)</a:t>
            </a: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</a:t>
            </a:r>
            <a:r>
              <a:rPr lang="pt-BR" altLang="zh-TW" sz="2000" dirty="0">
                <a:solidFill>
                  <a:srgbClr val="FF0000"/>
                </a:solidFill>
              </a:rPr>
              <a:t>num1.real</a:t>
            </a:r>
            <a:r>
              <a:rPr lang="zh-TW" altLang="en-US" sz="2000" dirty="0">
                <a:solidFill>
                  <a:srgbClr val="FF0000"/>
                </a:solidFill>
              </a:rPr>
              <a:t>  </a:t>
            </a:r>
            <a:r>
              <a:rPr lang="en-US" altLang="zh-TW" sz="2000" dirty="0">
                <a:solidFill>
                  <a:srgbClr val="FF0000"/>
                </a:solidFill>
              </a:rPr>
              <a:t>is the real part of the variable num1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</a:t>
            </a:r>
            <a:r>
              <a:rPr lang="pt-BR" altLang="zh-TW" sz="2000" dirty="0">
                <a:solidFill>
                  <a:srgbClr val="FF0000"/>
                </a:solidFill>
              </a:rPr>
              <a:t>num1.imag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is the imaginary part of the variable num1</a:t>
            </a:r>
            <a:endParaRPr lang="en-US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78889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547663" y="1951630"/>
            <a:ext cx="6196405" cy="4501706"/>
          </a:xfrm>
        </p:spPr>
        <p:txBody>
          <a:bodyPr>
            <a:normAutofit/>
          </a:bodyPr>
          <a:lstStyle/>
          <a:p>
            <a:r>
              <a:rPr lang="en-US" altLang="zh-TW" dirty="0"/>
              <a:t>Syntax: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  <a:endParaRPr lang="vi-VN" altLang="zh-TW" dirty="0"/>
          </a:p>
          <a:p>
            <a:pPr marL="0" indent="0">
              <a:buNone/>
            </a:pPr>
            <a:r>
              <a:rPr lang="vi-VN" altLang="zh-TW" dirty="0">
                <a:solidFill>
                  <a:srgbClr val="00B050"/>
                </a:solidFill>
              </a:rPr>
              <a:t> </a:t>
            </a:r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Read </a:t>
            </a:r>
            <a:r>
              <a:rPr lang="en-US" altLang="zh-TW" sz="4000" dirty="0" smtClean="0"/>
              <a:t>data from </a:t>
            </a:r>
            <a:r>
              <a:rPr lang="vi-VN" altLang="zh-TW" sz="4000" dirty="0" smtClean="0"/>
              <a:t>the </a:t>
            </a:r>
            <a:r>
              <a:rPr lang="en-US" altLang="zh-TW" sz="4000" dirty="0"/>
              <a:t>user </a:t>
            </a:r>
            <a:r>
              <a:rPr lang="en-US" altLang="zh-TW" sz="4000" dirty="0" smtClean="0"/>
              <a:t>input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85844" y="6300560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 algn="ctr">
              <a:buNone/>
            </a:pPr>
            <a:r>
              <a:rPr lang="en-US" altLang="zh-TW" dirty="0"/>
              <a:t>Input type</a:t>
            </a:r>
            <a:endParaRPr lang="vi-VN" altLang="zh-TW" dirty="0"/>
          </a:p>
          <a:p>
            <a:pPr marL="365760" lvl="1" indent="0" algn="ctr">
              <a:buNone/>
            </a:pPr>
            <a:r>
              <a:rPr lang="en-US" altLang="zh-TW" dirty="0"/>
              <a:t>String type</a:t>
            </a:r>
          </a:p>
        </p:txBody>
      </p:sp>
      <p:cxnSp>
        <p:nvCxnSpPr>
          <p:cNvPr id="10" name="直線單箭頭接點 9"/>
          <p:cNvCxnSpPr>
            <a:cxnSpLocks/>
          </p:cNvCxnSpPr>
          <p:nvPr/>
        </p:nvCxnSpPr>
        <p:spPr>
          <a:xfrm flipH="1" flipV="1">
            <a:off x="3212561" y="6161200"/>
            <a:ext cx="742372" cy="46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A7994A5-D898-4617-A015-09873CCA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82" y="5439963"/>
            <a:ext cx="5400600" cy="838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9FCC17-14E5-4791-8CF9-C1FE0320BF43}"/>
              </a:ext>
            </a:extLst>
          </p:cNvPr>
          <p:cNvSpPr txBox="1"/>
          <p:nvPr/>
        </p:nvSpPr>
        <p:spPr>
          <a:xfrm>
            <a:off x="1835696" y="2383532"/>
            <a:ext cx="65527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t</a:t>
            </a:r>
            <a:r>
              <a:rPr lang="vi-VN" altLang="zh-TW" sz="2000" dirty="0" smtClean="0">
                <a:solidFill>
                  <a:srgbClr val="00B050"/>
                </a:solidFill>
              </a:rPr>
              <a:t>he</a:t>
            </a:r>
            <a:r>
              <a:rPr lang="en-US" altLang="zh-TW" sz="2000" dirty="0" smtClean="0">
                <a:solidFill>
                  <a:srgbClr val="00B050"/>
                </a:solidFill>
              </a:rPr>
              <a:t>_</a:t>
            </a:r>
            <a:r>
              <a:rPr lang="vi-VN" altLang="zh-TW" sz="2000" dirty="0" smtClean="0">
                <a:solidFill>
                  <a:srgbClr val="00B050"/>
                </a:solidFill>
              </a:rPr>
              <a:t>variable</a:t>
            </a:r>
            <a:r>
              <a:rPr lang="en-US" altLang="zh-TW" sz="2000" dirty="0" smtClean="0">
                <a:solidFill>
                  <a:srgbClr val="00B050"/>
                </a:solidFill>
              </a:rPr>
              <a:t>_</a:t>
            </a:r>
            <a:r>
              <a:rPr lang="vi-VN" altLang="zh-TW" sz="2000" dirty="0" smtClean="0">
                <a:solidFill>
                  <a:srgbClr val="00B050"/>
                </a:solidFill>
              </a:rPr>
              <a:t>name</a:t>
            </a:r>
            <a:r>
              <a:rPr lang="en-US" altLang="zh-TW" sz="2000" dirty="0" smtClean="0">
                <a:latin typeface="Franklin Gothic Book" panose="020B0503020102020204" pitchFamily="34" charset="0"/>
              </a:rPr>
              <a:t> </a:t>
            </a:r>
            <a:r>
              <a:rPr lang="en-US" altLang="zh-TW" sz="2000" dirty="0">
                <a:latin typeface="Franklin Gothic Book" panose="020B0503020102020204" pitchFamily="34" charset="0"/>
              </a:rPr>
              <a:t>= input(" Please enter your name </a:t>
            </a:r>
            <a:r>
              <a:rPr lang="zh-TW" altLang="en-US" sz="2000" dirty="0">
                <a:latin typeface="Franklin Gothic Book" panose="020B0503020102020204" pitchFamily="34" charset="0"/>
              </a:rPr>
              <a:t>：</a:t>
            </a:r>
            <a:r>
              <a:rPr lang="en-US" altLang="zh-TW" sz="2000" dirty="0" smtClean="0">
                <a:latin typeface="Franklin Gothic Book" panose="020B0503020102020204" pitchFamily="34" charset="0"/>
              </a:rPr>
              <a:t>")</a:t>
            </a:r>
          </a:p>
          <a:p>
            <a:r>
              <a:rPr lang="en-US" altLang="zh-TW" sz="2000" dirty="0" smtClean="0">
                <a:latin typeface="Franklin Gothic Book" panose="020B0503020102020204" pitchFamily="34" charset="0"/>
              </a:rPr>
              <a:t>print</a:t>
            </a:r>
            <a:r>
              <a:rPr lang="en-US" altLang="zh-TW" sz="2000" dirty="0">
                <a:latin typeface="Franklin Gothic Book" panose="020B0503020102020204" pitchFamily="34" charset="0"/>
              </a:rPr>
              <a:t>(" welcome</a:t>
            </a:r>
            <a:r>
              <a:rPr lang="zh-TW" altLang="en-US" sz="2000" dirty="0">
                <a:latin typeface="Franklin Gothic Book" panose="020B0503020102020204" pitchFamily="34" charset="0"/>
              </a:rPr>
              <a:t> </a:t>
            </a:r>
            <a:r>
              <a:rPr lang="en-US" altLang="zh-TW" sz="2000" dirty="0">
                <a:latin typeface="Franklin Gothic Book" panose="020B0503020102020204" pitchFamily="34" charset="0"/>
              </a:rPr>
              <a:t>",</a:t>
            </a:r>
            <a:r>
              <a:rPr lang="en-US" altLang="zh-TW" sz="20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TW" sz="2000" dirty="0">
                <a:solidFill>
                  <a:srgbClr val="00B050"/>
                </a:solidFill>
              </a:rPr>
              <a:t>t</a:t>
            </a:r>
            <a:r>
              <a:rPr lang="vi-VN" altLang="zh-TW" sz="2000" dirty="0" smtClean="0">
                <a:solidFill>
                  <a:srgbClr val="00B050"/>
                </a:solidFill>
              </a:rPr>
              <a:t>he</a:t>
            </a:r>
            <a:r>
              <a:rPr lang="en-US" altLang="zh-TW" sz="2000" dirty="0" smtClean="0">
                <a:solidFill>
                  <a:srgbClr val="00B050"/>
                </a:solidFill>
              </a:rPr>
              <a:t>_</a:t>
            </a:r>
            <a:r>
              <a:rPr lang="vi-VN" altLang="zh-TW" sz="2000" dirty="0" smtClean="0">
                <a:solidFill>
                  <a:srgbClr val="00B050"/>
                </a:solidFill>
              </a:rPr>
              <a:t>v</a:t>
            </a:r>
            <a:r>
              <a:rPr lang="en-US" altLang="zh-TW" sz="2000" dirty="0" err="1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ariable</a:t>
            </a:r>
            <a:r>
              <a:rPr lang="en-US" altLang="zh-TW" sz="2000" dirty="0" err="1" smtClean="0">
                <a:solidFill>
                  <a:srgbClr val="00B050"/>
                </a:solidFill>
              </a:rPr>
              <a:t>_</a:t>
            </a:r>
            <a:r>
              <a:rPr lang="en-US" altLang="zh-TW" sz="2000" dirty="0" err="1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name</a:t>
            </a:r>
            <a:r>
              <a:rPr lang="en-US" altLang="zh-TW" sz="20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7C0B4-4527-4D82-949E-1848A45767E0}"/>
              </a:ext>
            </a:extLst>
          </p:cNvPr>
          <p:cNvSpPr txBox="1"/>
          <p:nvPr/>
        </p:nvSpPr>
        <p:spPr>
          <a:xfrm>
            <a:off x="1285544" y="3706892"/>
            <a:ext cx="72007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name =input(" Please enter your name </a:t>
            </a:r>
            <a:r>
              <a:rPr lang="zh-TW" altLang="en-US" sz="2000" dirty="0"/>
              <a:t>：</a:t>
            </a:r>
            <a:r>
              <a:rPr lang="en-US" altLang="zh-TW" sz="2000" dirty="0"/>
              <a:t>")</a:t>
            </a: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 name is a string variable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print(" welcome</a:t>
            </a:r>
            <a:r>
              <a:rPr lang="zh-TW" altLang="en-US" sz="2000" dirty="0"/>
              <a:t> </a:t>
            </a:r>
            <a:r>
              <a:rPr lang="en-US" altLang="zh-TW" sz="2000" dirty="0"/>
              <a:t>", name)</a:t>
            </a:r>
          </a:p>
          <a:p>
            <a:pPr marL="365760" lvl="1" indent="0">
              <a:buNone/>
            </a:pPr>
            <a:r>
              <a:rPr lang="en-US" altLang="zh-TW" sz="2000" dirty="0"/>
              <a:t>print(type(name))</a:t>
            </a:r>
            <a:r>
              <a:rPr lang="en-US" altLang="zh-TW" sz="2000" dirty="0">
                <a:solidFill>
                  <a:srgbClr val="FF0000"/>
                </a:solidFill>
              </a:rPr>
              <a:t> # Display the data type of the name variable</a:t>
            </a:r>
            <a:endParaRPr lang="pt-BR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920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B4ECC-E837-4349-926E-0304971B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75" y="4988688"/>
            <a:ext cx="4331383" cy="914400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409069" y="1754343"/>
            <a:ext cx="6196405" cy="1224136"/>
          </a:xfrm>
        </p:spPr>
        <p:txBody>
          <a:bodyPr>
            <a:normAutofit/>
          </a:bodyPr>
          <a:lstStyle/>
          <a:p>
            <a:r>
              <a:rPr lang="en-US" altLang="zh-TW" dirty="0"/>
              <a:t>Syntax</a:t>
            </a:r>
            <a:r>
              <a:rPr lang="en-US" altLang="zh-TW" b="1" dirty="0"/>
              <a:t>:</a:t>
            </a:r>
            <a:endParaRPr lang="vi-VN" altLang="zh-TW" b="1" dirty="0"/>
          </a:p>
          <a:p>
            <a:pPr marL="0" indent="0">
              <a:buNone/>
            </a:pPr>
            <a:r>
              <a:rPr lang="vi-VN" altLang="zh-TW" sz="2000" dirty="0">
                <a:solidFill>
                  <a:srgbClr val="00B050"/>
                </a:solidFill>
              </a:rPr>
              <a:t> 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</a:t>
            </a:r>
            <a:r>
              <a:rPr lang="vi-VN" altLang="zh-TW" dirty="0"/>
              <a:t>the </a:t>
            </a:r>
            <a:r>
              <a:rPr lang="en-US" altLang="zh-TW" dirty="0"/>
              <a:t>input data type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441119" y="3049514"/>
            <a:ext cx="5075098" cy="2990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2200" dirty="0"/>
          </a:p>
          <a:p>
            <a:r>
              <a:rPr lang="en-US" altLang="zh-TW" dirty="0"/>
              <a:t>Result:</a:t>
            </a:r>
          </a:p>
          <a:p>
            <a:pPr marL="0" indent="0">
              <a:buNone/>
            </a:pPr>
            <a:endParaRPr lang="pt-BR" altLang="zh-TW" sz="2000" dirty="0"/>
          </a:p>
          <a:p>
            <a:endParaRPr lang="zh-TW" altLang="en-US" sz="2000" dirty="0"/>
          </a:p>
          <a:p>
            <a:pPr marL="0" indent="0">
              <a:buFont typeface="Brush Script MT" pitchFamily="66" charset="0"/>
              <a:buNone/>
            </a:pPr>
            <a:endParaRPr lang="en-US" altLang="zh-TW" sz="2000" dirty="0"/>
          </a:p>
          <a:p>
            <a:pPr marL="0" indent="0">
              <a:buFont typeface="Brush Script MT" pitchFamily="66" charset="0"/>
              <a:buNone/>
            </a:pPr>
            <a:endParaRPr lang="en-US" altLang="zh-TW" sz="2000" dirty="0"/>
          </a:p>
          <a:p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5291762" y="5943989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 algn="ctr">
              <a:buNone/>
            </a:pPr>
            <a:r>
              <a:rPr lang="en-US" altLang="zh-TW" dirty="0"/>
              <a:t>Input type</a:t>
            </a:r>
            <a:endParaRPr lang="vi-VN" altLang="zh-TW" dirty="0"/>
          </a:p>
          <a:p>
            <a:pPr marL="365760" lvl="1" indent="0" algn="ctr">
              <a:buNone/>
            </a:pPr>
            <a:r>
              <a:rPr lang="en-US" altLang="zh-TW" dirty="0"/>
              <a:t>Integer type</a:t>
            </a:r>
          </a:p>
        </p:txBody>
      </p:sp>
      <p:cxnSp>
        <p:nvCxnSpPr>
          <p:cNvPr id="10" name="直線單箭頭接點 9"/>
          <p:cNvCxnSpPr>
            <a:cxnSpLocks/>
            <a:stCxn id="9" idx="1"/>
          </p:cNvCxnSpPr>
          <p:nvPr/>
        </p:nvCxnSpPr>
        <p:spPr>
          <a:xfrm flipH="1" flipV="1">
            <a:off x="3993010" y="5868274"/>
            <a:ext cx="1298752" cy="398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8F4D5F-943A-49B9-8C1D-9DA63964571E}"/>
              </a:ext>
            </a:extLst>
          </p:cNvPr>
          <p:cNvSpPr txBox="1"/>
          <p:nvPr/>
        </p:nvSpPr>
        <p:spPr>
          <a:xfrm>
            <a:off x="2552294" y="3438511"/>
            <a:ext cx="48965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num =int (input</a:t>
            </a:r>
            <a:r>
              <a:rPr lang="en-US" altLang="zh-TW" sz="2000" dirty="0" smtClean="0"/>
              <a:t>(" Type </a:t>
            </a:r>
            <a:r>
              <a:rPr lang="en-US" altLang="zh-TW" sz="2000" dirty="0"/>
              <a:t>in data ")) </a:t>
            </a: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#Convert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string </a:t>
            </a:r>
            <a:r>
              <a:rPr lang="en-US" altLang="zh-TW" sz="2000" dirty="0">
                <a:solidFill>
                  <a:srgbClr val="FF0000"/>
                </a:solidFill>
              </a:rPr>
              <a:t>to </a:t>
            </a:r>
            <a:r>
              <a:rPr lang="en-US" altLang="zh-TW" sz="2000" dirty="0" smtClean="0">
                <a:solidFill>
                  <a:srgbClr val="FF0000"/>
                </a:solidFill>
              </a:rPr>
              <a:t>an integer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print("The number entered is:", num)</a:t>
            </a:r>
          </a:p>
          <a:p>
            <a:pPr marL="365760" lvl="1" indent="0">
              <a:buNone/>
            </a:pPr>
            <a:r>
              <a:rPr lang="en-US" altLang="zh-TW" sz="2000" dirty="0"/>
              <a:t>print(type(num))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FD203-32F6-4899-A811-16456968FD4F}"/>
              </a:ext>
            </a:extLst>
          </p:cNvPr>
          <p:cNvSpPr txBox="1"/>
          <p:nvPr/>
        </p:nvSpPr>
        <p:spPr>
          <a:xfrm>
            <a:off x="1517945" y="2184975"/>
            <a:ext cx="696524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2000" dirty="0" smtClean="0">
                <a:solidFill>
                  <a:srgbClr val="00B050"/>
                </a:solidFill>
              </a:rPr>
              <a:t>t</a:t>
            </a:r>
            <a:r>
              <a:rPr lang="vi-VN" altLang="zh-TW" sz="2000" dirty="0" smtClean="0">
                <a:solidFill>
                  <a:srgbClr val="00B050"/>
                </a:solidFill>
              </a:rPr>
              <a:t>he</a:t>
            </a:r>
            <a:r>
              <a:rPr lang="en-US" altLang="zh-TW" sz="2000" dirty="0" smtClean="0">
                <a:solidFill>
                  <a:srgbClr val="00B050"/>
                </a:solidFill>
              </a:rPr>
              <a:t>_</a:t>
            </a:r>
            <a:r>
              <a:rPr lang="vi-VN" altLang="zh-TW" sz="2000" dirty="0" smtClean="0">
                <a:solidFill>
                  <a:srgbClr val="00B050"/>
                </a:solidFill>
              </a:rPr>
              <a:t>variable</a:t>
            </a:r>
            <a:r>
              <a:rPr lang="en-US" altLang="zh-TW" sz="2000" dirty="0" smtClean="0">
                <a:solidFill>
                  <a:srgbClr val="00B050"/>
                </a:solidFill>
              </a:rPr>
              <a:t>_</a:t>
            </a:r>
            <a:r>
              <a:rPr lang="vi-VN" altLang="zh-TW" sz="2000" dirty="0" smtClean="0">
                <a:solidFill>
                  <a:srgbClr val="00B050"/>
                </a:solidFill>
              </a:rPr>
              <a:t>name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= </a:t>
            </a:r>
            <a:r>
              <a:rPr lang="en-US" altLang="zh-TW" sz="2000" dirty="0" err="1" smtClean="0">
                <a:solidFill>
                  <a:schemeClr val="accent1">
                    <a:lumMod val="75000"/>
                  </a:schemeClr>
                </a:solidFill>
              </a:rPr>
              <a:t>Data_Types</a:t>
            </a:r>
            <a:r>
              <a:rPr lang="en-US" altLang="zh-TW" sz="2000" dirty="0" smtClean="0"/>
              <a:t>(input</a:t>
            </a:r>
            <a:r>
              <a:rPr lang="en-US" altLang="zh-TW" sz="2000" dirty="0"/>
              <a:t>(" </a:t>
            </a:r>
            <a:r>
              <a:rPr lang="en-US" altLang="zh-TW" sz="2000" dirty="0" smtClean="0"/>
              <a:t>type in data "))</a:t>
            </a:r>
          </a:p>
          <a:p>
            <a:pPr marL="0" indent="0">
              <a:buNone/>
            </a:pPr>
            <a:r>
              <a:rPr lang="en-US" altLang="zh-TW" sz="2000" dirty="0" smtClean="0"/>
              <a:t>print(</a:t>
            </a:r>
            <a:r>
              <a:rPr lang="en-US" altLang="zh-TW" sz="2000" dirty="0" err="1" smtClean="0">
                <a:solidFill>
                  <a:srgbClr val="00B050"/>
                </a:solidFill>
              </a:rPr>
              <a:t>th</a:t>
            </a:r>
            <a:r>
              <a:rPr lang="vi-VN" altLang="zh-TW" sz="2000" dirty="0" smtClean="0">
                <a:solidFill>
                  <a:srgbClr val="00B050"/>
                </a:solidFill>
              </a:rPr>
              <a:t>e</a:t>
            </a:r>
            <a:r>
              <a:rPr lang="en-US" altLang="zh-TW" sz="2000" dirty="0" smtClean="0">
                <a:solidFill>
                  <a:srgbClr val="00B050"/>
                </a:solidFill>
              </a:rPr>
              <a:t>_</a:t>
            </a:r>
            <a:r>
              <a:rPr lang="vi-VN" altLang="zh-TW" sz="2000" dirty="0" smtClean="0">
                <a:solidFill>
                  <a:srgbClr val="00B050"/>
                </a:solidFill>
              </a:rPr>
              <a:t>v</a:t>
            </a:r>
            <a:r>
              <a:rPr lang="en-US" altLang="zh-TW" sz="2000" dirty="0" err="1" smtClean="0">
                <a:solidFill>
                  <a:srgbClr val="00B050"/>
                </a:solidFill>
              </a:rPr>
              <a:t>ariable_name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43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520</TotalTime>
  <Words>854</Words>
  <Application>Microsoft Office PowerPoint</Application>
  <PresentationFormat>如螢幕大小 (4:3)</PresentationFormat>
  <Paragraphs>256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微軟正黑體</vt:lpstr>
      <vt:lpstr>新細明體</vt:lpstr>
      <vt:lpstr>Arial</vt:lpstr>
      <vt:lpstr>Brush Script MT</vt:lpstr>
      <vt:lpstr>Calibri</vt:lpstr>
      <vt:lpstr>Franklin Gothic Book</vt:lpstr>
      <vt:lpstr>Helvetica</vt:lpstr>
      <vt:lpstr>Rage Italic</vt:lpstr>
      <vt:lpstr>圖釘</vt:lpstr>
      <vt:lpstr>Input and Output</vt:lpstr>
      <vt:lpstr>Learning target</vt:lpstr>
      <vt:lpstr>The output of different data types</vt:lpstr>
      <vt:lpstr>Output of integer variables</vt:lpstr>
      <vt:lpstr>Output of floating-point variables</vt:lpstr>
      <vt:lpstr>Output of string</vt:lpstr>
      <vt:lpstr>Output of the complex number</vt:lpstr>
      <vt:lpstr>Read data from the user input</vt:lpstr>
      <vt:lpstr>Convert the input data type</vt:lpstr>
      <vt:lpstr>Read or write a File</vt:lpstr>
      <vt:lpstr>File handling</vt:lpstr>
      <vt:lpstr>Modes for opening a file</vt:lpstr>
      <vt:lpstr>Open and close a file</vt:lpstr>
      <vt:lpstr>Write a file</vt:lpstr>
      <vt:lpstr>Write a file</vt:lpstr>
      <vt:lpstr>Read a file</vt:lpstr>
      <vt:lpstr>Read a file</vt:lpstr>
      <vt:lpstr>Sources</vt:lpstr>
      <vt:lpstr>Exercise 1</vt:lpstr>
      <vt:lpstr>Exercise 2</vt:lpstr>
      <vt:lpstr>Exercise 3</vt:lpstr>
      <vt:lpstr>Exercise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輸入輸出</dc:title>
  <dc:creator>weng1</dc:creator>
  <cp:lastModifiedBy>lbh</cp:lastModifiedBy>
  <cp:revision>119</cp:revision>
  <dcterms:created xsi:type="dcterms:W3CDTF">2015-07-21T05:54:59Z</dcterms:created>
  <dcterms:modified xsi:type="dcterms:W3CDTF">2021-02-24T08:10:14Z</dcterms:modified>
</cp:coreProperties>
</file>